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312" r:id="rId6"/>
    <p:sldId id="314" r:id="rId7"/>
    <p:sldId id="317" r:id="rId8"/>
    <p:sldId id="318" r:id="rId9"/>
    <p:sldId id="319" r:id="rId10"/>
    <p:sldId id="320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67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94559" autoAdjust="0"/>
  </p:normalViewPr>
  <p:slideViewPr>
    <p:cSldViewPr showGuides="1">
      <p:cViewPr varScale="1">
        <p:scale>
          <a:sx n="67" d="100"/>
          <a:sy n="67" d="100"/>
        </p:scale>
        <p:origin x="-120" y="-88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9/17/2019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4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9/17/2019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9/17/2019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9/17/2019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22466" y="609600"/>
            <a:ext cx="4572001" cy="3733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60093"/>
                </a:solidFill>
              </a:rPr>
              <a:t>FUTURE CARE FOR SECONDARY BREAST CANCER PATIENTS</a:t>
            </a:r>
            <a:endParaRPr lang="en-US" sz="4800" dirty="0">
              <a:solidFill>
                <a:srgbClr val="D60093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22466" y="4495801"/>
            <a:ext cx="4558348" cy="19812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</a:schemeClr>
                </a:solidFill>
              </a:rPr>
              <a:t>SUE NASH </a:t>
            </a:r>
          </a:p>
          <a:p>
            <a:r>
              <a:rPr lang="it-IT" dirty="0" smtClean="0">
                <a:solidFill>
                  <a:schemeClr val="tx1">
                    <a:lumMod val="95000"/>
                  </a:schemeClr>
                </a:solidFill>
              </a:rPr>
              <a:t>CLINICAL NURSE SPECIALIST FOR SECONDARY BREAST CANCER.</a:t>
            </a:r>
          </a:p>
          <a:p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95000"/>
                  </a:schemeClr>
                </a:solidFill>
              </a:rPr>
              <a:t>ROYAL SURREY COUNTY HOSPITAL GUILDFORD, SURREY , BREAST UNTI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42" y="114300"/>
            <a:ext cx="7315198" cy="10667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D60093"/>
                </a:solidFill>
              </a:rPr>
              <a:t>STATISTICS OF SECONDARY BREAST CANCER </a:t>
            </a:r>
            <a:endParaRPr lang="en-US" sz="2800" dirty="0">
              <a:solidFill>
                <a:srgbClr val="D600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9184" y="1181099"/>
            <a:ext cx="7315198" cy="4416426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rgbClr val="FFFF00"/>
                </a:solidFill>
              </a:rPr>
              <a:t>It is now estimated that 35,000 patients in the UK live with SBC (LCA,2016),  but although numbers of SBC cases have increased, death rates have declined( Neal and </a:t>
            </a:r>
            <a:r>
              <a:rPr lang="en-US" sz="3500" dirty="0" err="1" smtClean="0">
                <a:solidFill>
                  <a:srgbClr val="FFFF00"/>
                </a:solidFill>
              </a:rPr>
              <a:t>Hoskin</a:t>
            </a:r>
            <a:r>
              <a:rPr lang="en-US" sz="3500" dirty="0" smtClean="0">
                <a:solidFill>
                  <a:srgbClr val="FFFF00"/>
                </a:solidFill>
              </a:rPr>
              <a:t>, 2005). This demonstrates the changing picture of SBC and suggest the need to increase specialist services.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2600" dirty="0">
                <a:solidFill>
                  <a:srgbClr val="FFFF00"/>
                </a:solidFill>
              </a:rPr>
              <a:t>London Cancer </a:t>
            </a:r>
            <a:r>
              <a:rPr lang="en-US" sz="2600" dirty="0" smtClean="0">
                <a:solidFill>
                  <a:srgbClr val="FFFF00"/>
                </a:solidFill>
              </a:rPr>
              <a:t>Alliance(2016)</a:t>
            </a:r>
            <a:endParaRPr lang="en-US" sz="2600" i="1" dirty="0" smtClean="0">
              <a:solidFill>
                <a:srgbClr val="FFFF00"/>
              </a:solidFill>
            </a:endParaRPr>
          </a:p>
          <a:p>
            <a:r>
              <a:rPr lang="en-US" sz="2600" dirty="0" smtClean="0">
                <a:solidFill>
                  <a:srgbClr val="FFFF00"/>
                </a:solidFill>
              </a:rPr>
              <a:t>Neal ,A., J. and Hoskins (2005) </a:t>
            </a:r>
            <a:endParaRPr lang="en-US" sz="2600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i="1" dirty="0">
              <a:solidFill>
                <a:srgbClr val="FFFF00"/>
              </a:solidFill>
            </a:endParaRP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D60093"/>
                </a:solidFill>
              </a:rPr>
              <a:t>What is secondary breast cancer </a:t>
            </a:r>
            <a:endParaRPr lang="en-US" sz="4800" dirty="0">
              <a:solidFill>
                <a:srgbClr val="D600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612" y="19812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Secondary breast cancer(SBC) refers to breast cancer that has spread to another part of the body, including the liver, lung , brain or bones ( Cancer Research UK).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14684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SBC a Cinderella Service or one they deserve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4" y="2193528"/>
            <a:ext cx="3543300" cy="39786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objectives of the Secondary Breast Cancer team are to support, provide information and care, in accordance with the National Institute for Health and Care Excellence( NICE, 2009).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9212" y="2193528"/>
            <a:ext cx="487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Patient – centered care will increase effective and efficient symptom management control, creating a noticeable reduction in service demands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This approach increases public awareness of SBC and gives these patients a voice.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60093"/>
                </a:solidFill>
              </a:rPr>
              <a:t>Secondary Breast Cancer Pledge</a:t>
            </a:r>
            <a:endParaRPr lang="en-GB" dirty="0">
              <a:solidFill>
                <a:srgbClr val="D6009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98468" y="836712"/>
            <a:ext cx="4104456" cy="54006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standards of care and support you can expect and how to have </a:t>
            </a:r>
            <a:r>
              <a:rPr lang="en-GB" sz="2400" smtClean="0">
                <a:solidFill>
                  <a:srgbClr val="FFFF00"/>
                </a:solidFill>
              </a:rPr>
              <a:t>your say.</a:t>
            </a:r>
            <a:endParaRPr lang="en-GB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85686"/>
              </p:ext>
            </p:extLst>
          </p:nvPr>
        </p:nvGraphicFramePr>
        <p:xfrm>
          <a:off x="6742484" y="836712"/>
          <a:ext cx="3829050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8020016" imgH="11344166" progId="AcroExch.Document.11">
                  <p:embed/>
                </p:oleObj>
              </mc:Choice>
              <mc:Fallback>
                <p:oleObj name="Acrobat Document" r:id="rId3" imgW="8020016" imgH="1134416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2484" y="836712"/>
                        <a:ext cx="3829050" cy="541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3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60093"/>
                </a:solidFill>
              </a:rPr>
              <a:t>Secondary Breast Cancer Pledge- Key Messages</a:t>
            </a:r>
            <a:endParaRPr lang="en-GB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UK`s leading breast cancer charities- </a:t>
            </a:r>
            <a:r>
              <a:rPr lang="en-GB" u="sng" dirty="0" smtClean="0">
                <a:solidFill>
                  <a:srgbClr val="D60093"/>
                </a:solidFill>
              </a:rPr>
              <a:t>Breast Cancer </a:t>
            </a:r>
            <a:r>
              <a:rPr lang="en-GB" u="sng" dirty="0" smtClean="0">
                <a:solidFill>
                  <a:srgbClr val="FFFF00"/>
                </a:solidFill>
              </a:rPr>
              <a:t>N</a:t>
            </a:r>
            <a:r>
              <a:rPr lang="en-GB" u="sng" dirty="0" smtClean="0">
                <a:solidFill>
                  <a:srgbClr val="D60093"/>
                </a:solidFill>
              </a:rPr>
              <a:t>o</a:t>
            </a:r>
            <a:r>
              <a:rPr lang="en-GB" u="sng" dirty="0" smtClean="0">
                <a:solidFill>
                  <a:srgbClr val="FFFF00"/>
                </a:solidFill>
              </a:rPr>
              <a:t>w and </a:t>
            </a:r>
            <a:r>
              <a:rPr lang="en-GB" u="sng" dirty="0" smtClean="0">
                <a:solidFill>
                  <a:srgbClr val="D60093"/>
                </a:solidFill>
              </a:rPr>
              <a:t>Breast Cancer </a:t>
            </a:r>
            <a:r>
              <a:rPr lang="en-GB" u="sng" dirty="0" smtClean="0">
                <a:solidFill>
                  <a:srgbClr val="F6764E"/>
                </a:solidFill>
              </a:rPr>
              <a:t>Care</a:t>
            </a:r>
            <a:r>
              <a:rPr lang="en-GB" u="sng" dirty="0" smtClean="0">
                <a:solidFill>
                  <a:srgbClr val="FFFF00"/>
                </a:solidFill>
              </a:rPr>
              <a:t>- </a:t>
            </a:r>
            <a:r>
              <a:rPr lang="en-GB" dirty="0" smtClean="0">
                <a:solidFill>
                  <a:srgbClr val="FFFF00"/>
                </a:solidFill>
              </a:rPr>
              <a:t>have teamed up with the Royal Surrey County hospital to improve services for local people diagnosed with incurable secondary breast cancer.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The </a:t>
            </a:r>
            <a:r>
              <a:rPr lang="en-GB" u="sng" dirty="0" smtClean="0">
                <a:solidFill>
                  <a:srgbClr val="FFFF00"/>
                </a:solidFill>
              </a:rPr>
              <a:t>Secondary Breast Cancer Pledge </a:t>
            </a:r>
            <a:r>
              <a:rPr lang="en-GB" dirty="0" smtClean="0">
                <a:solidFill>
                  <a:srgbClr val="FFFF00"/>
                </a:solidFill>
              </a:rPr>
              <a:t>was designed with secondary breast cancer patients in mind and gives them the opportunity to provide their views on what matters most to them and their care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2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60093"/>
                </a:solidFill>
              </a:rPr>
              <a:t>Secondary Breast Cancer Pledge- Joint charity quotes</a:t>
            </a:r>
            <a:endParaRPr lang="en-GB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Delyth</a:t>
            </a:r>
            <a:r>
              <a:rPr lang="en-GB" dirty="0" smtClean="0">
                <a:solidFill>
                  <a:srgbClr val="FFFF00"/>
                </a:solidFill>
              </a:rPr>
              <a:t> Morgan, Chief Executive at Breast Cancer Now and </a:t>
            </a:r>
            <a:r>
              <a:rPr lang="en-GB" dirty="0" err="1" smtClean="0">
                <a:solidFill>
                  <a:srgbClr val="FFFF00"/>
                </a:solidFill>
              </a:rPr>
              <a:t>Samia</a:t>
            </a:r>
            <a:r>
              <a:rPr lang="en-GB" dirty="0" smtClean="0">
                <a:solidFill>
                  <a:srgbClr val="FFFF00"/>
                </a:solidFill>
              </a:rPr>
              <a:t> al </a:t>
            </a:r>
            <a:r>
              <a:rPr lang="en-GB" dirty="0" err="1" smtClean="0">
                <a:solidFill>
                  <a:srgbClr val="FFFF00"/>
                </a:solidFill>
              </a:rPr>
              <a:t>Qadhi</a:t>
            </a:r>
            <a:r>
              <a:rPr lang="en-GB" dirty="0" smtClean="0">
                <a:solidFill>
                  <a:srgbClr val="FFFF00"/>
                </a:solidFill>
              </a:rPr>
              <a:t>, Chief Executive at Breast Cancer Care said: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“We are delighted that the Royal Surrey hospital has pledged to achieve top standards of care for people living with secondary breast cancer.”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“Those living with the disease require specialist support to address their complex needs and the uncertainty they face about the future.”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“ I t is wonderful that patients sit at the heart of this pioneering initiative and that we're helping to ensure they receive the best treatment and care.”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1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nature presentation (widescreen) SBC CNS presentation Worthing 2018 (1)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cean waves nature presentation (widescreen)" id="{9DFCD9DF-2009-48A5-BB47-11F658600BF4}" vid="{CF284BA1-463E-4C7D-9086-4FB4D378A27C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40262f94-9f35-4ac3-9a90-690165a166b7"/>
    <ds:schemaRef ds:uri="http://schemas.openxmlformats.org/package/2006/metadata/core-properties"/>
    <ds:schemaRef ds:uri="a4f35948-e619-41b3-aa29-22878b09cfd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 SBC CNS presentation Worthing 2018 (1)</Template>
  <TotalTime>83</TotalTime>
  <Words>413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Ocean waves nature presentation (widescreen) SBC CNS presentation Worthing 2018 (1)</vt:lpstr>
      <vt:lpstr>Adobe Acrobat Document</vt:lpstr>
      <vt:lpstr>FUTURE CARE FOR SECONDARY BREAST CANCER PATIENTS</vt:lpstr>
      <vt:lpstr>STATISTICS OF SECONDARY BREAST CANCER </vt:lpstr>
      <vt:lpstr>What is secondary breast cancer </vt:lpstr>
      <vt:lpstr>SBC a Cinderella Service or one they deserve</vt:lpstr>
      <vt:lpstr>Secondary Breast Cancer Pledge</vt:lpstr>
      <vt:lpstr>Secondary Breast Cancer Pledge- Key Messages</vt:lpstr>
      <vt:lpstr>Secondary Breast Cancer Pledge- Joint charity quotes</vt:lpstr>
    </vt:vector>
  </TitlesOfParts>
  <Company>Royal Surrey County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CARE FOR SECONDARY BREAST CANCER PATIENTS</dc:title>
  <dc:creator>Sue Nash</dc:creator>
  <cp:lastModifiedBy>Jonathan Horsnell</cp:lastModifiedBy>
  <cp:revision>10</cp:revision>
  <dcterms:created xsi:type="dcterms:W3CDTF">2019-05-09T06:37:59Z</dcterms:created>
  <dcterms:modified xsi:type="dcterms:W3CDTF">2019-09-17T14:50:18Z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